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93BC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377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747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5053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0618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3067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4871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3189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6209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9726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2815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3075-8D4E-4538-804D-19DA9E143F4D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F968-57E0-4073-A1BC-1F43464928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3793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93075-8D4E-4538-804D-19DA9E143F4D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0F968-57E0-4073-A1BC-1F434649284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7001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689536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latin typeface="+mn-lt"/>
              </a:rPr>
              <a:t>Путешествие с Гномиком </a:t>
            </a:r>
            <a:r>
              <a:rPr lang="ru-RU" b="1" dirty="0" err="1" smtClean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latin typeface="+mn-lt"/>
              </a:rPr>
              <a:t>Тимми</a:t>
            </a:r>
            <a:r>
              <a:rPr lang="ru-RU" b="1" dirty="0" smtClean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latin typeface="+mn-lt"/>
              </a:rPr>
              <a:t/>
            </a:r>
            <a:br>
              <a:rPr lang="ru-RU" b="1" dirty="0" smtClean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latin typeface="+mn-lt"/>
              </a:rPr>
            </a:br>
            <a:r>
              <a:rPr lang="ru-RU" b="1" dirty="0" smtClean="0">
                <a:gradFill>
                  <a:gsLst>
                    <a:gs pos="16000">
                      <a:srgbClr val="893BCD"/>
                    </a:gs>
                    <a:gs pos="100000">
                      <a:srgbClr val="C477A5"/>
                    </a:gs>
                  </a:gsLst>
                  <a:lin ang="2700000" scaled="1"/>
                </a:gradFill>
                <a:latin typeface="+mn-lt"/>
              </a:rPr>
              <a:t>Занятие 2</a:t>
            </a:r>
            <a:endParaRPr lang="en-US" b="1" dirty="0">
              <a:gradFill>
                <a:gsLst>
                  <a:gs pos="16000">
                    <a:srgbClr val="893BCD"/>
                  </a:gs>
                  <a:gs pos="100000">
                    <a:srgbClr val="C477A5"/>
                  </a:gs>
                </a:gsLst>
                <a:lin ang="2700000" scaled="1"/>
              </a:gradFill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05246" y="2447841"/>
            <a:ext cx="3055885" cy="30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056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b="1" dirty="0" smtClean="0"/>
              <a:t>Моё настроение утром</a:t>
            </a:r>
            <a:endParaRPr lang="ru-RU" b="1" dirty="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8115" y="1689536"/>
            <a:ext cx="3055885" cy="3055885"/>
          </a:xfrm>
          <a:prstGeom prst="rect">
            <a:avLst/>
          </a:prstGeom>
        </p:spPr>
      </p:pic>
      <p:sp>
        <p:nvSpPr>
          <p:cNvPr id="30" name="Облако 29"/>
          <p:cNvSpPr/>
          <p:nvPr/>
        </p:nvSpPr>
        <p:spPr>
          <a:xfrm>
            <a:off x="628649" y="1690689"/>
            <a:ext cx="5598729" cy="3054732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>
                <a:solidFill>
                  <a:schemeClr val="tx1"/>
                </a:solidFill>
              </a:rPr>
              <a:t>Т</a:t>
            </a:r>
            <a:r>
              <a:rPr lang="ru-RU" sz="1900" b="1" dirty="0" smtClean="0">
                <a:solidFill>
                  <a:schemeClr val="tx1"/>
                </a:solidFill>
              </a:rPr>
              <a:t>ы не виноват </a:t>
            </a:r>
            <a:r>
              <a:rPr lang="ru-RU" sz="1900" b="1" dirty="0">
                <a:solidFill>
                  <a:schemeClr val="tx1"/>
                </a:solidFill>
              </a:rPr>
              <a:t>в том, что иногда </a:t>
            </a:r>
            <a:r>
              <a:rPr lang="ru-RU" sz="1900" b="1" dirty="0" smtClean="0">
                <a:solidFill>
                  <a:schemeClr val="tx1"/>
                </a:solidFill>
              </a:rPr>
              <a:t>у тебя бывает плохое настроение. </a:t>
            </a:r>
            <a:endParaRPr lang="ru-RU" sz="19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900" b="1" dirty="0" smtClean="0">
                <a:solidFill>
                  <a:schemeClr val="tx1"/>
                </a:solidFill>
              </a:rPr>
              <a:t>Просто </a:t>
            </a:r>
            <a:r>
              <a:rPr lang="ru-RU" sz="1900" b="1" dirty="0">
                <a:solidFill>
                  <a:schemeClr val="tx1"/>
                </a:solidFill>
              </a:rPr>
              <a:t>к </a:t>
            </a:r>
            <a:r>
              <a:rPr lang="ru-RU" sz="1900" b="1" dirty="0" smtClean="0">
                <a:solidFill>
                  <a:schemeClr val="tx1"/>
                </a:solidFill>
              </a:rPr>
              <a:t>тебе </a:t>
            </a:r>
            <a:r>
              <a:rPr lang="ru-RU" sz="1900" b="1" dirty="0">
                <a:solidFill>
                  <a:schemeClr val="tx1"/>
                </a:solidFill>
              </a:rPr>
              <a:t>по дороге приклеилась </a:t>
            </a:r>
            <a:r>
              <a:rPr lang="ru-RU" sz="1900" b="1" dirty="0" err="1">
                <a:solidFill>
                  <a:schemeClr val="tx1"/>
                </a:solidFill>
              </a:rPr>
              <a:t>Обидка</a:t>
            </a:r>
            <a:r>
              <a:rPr lang="ru-RU" sz="1900" b="1" dirty="0">
                <a:solidFill>
                  <a:schemeClr val="tx1"/>
                </a:solidFill>
              </a:rPr>
              <a:t> или Грустинка</a:t>
            </a:r>
            <a:r>
              <a:rPr lang="ru-RU" sz="1900" b="1" dirty="0" smtClean="0">
                <a:solidFill>
                  <a:schemeClr val="tx1"/>
                </a:solidFill>
              </a:rPr>
              <a:t>. </a:t>
            </a:r>
            <a:r>
              <a:rPr lang="ru-RU" sz="1900" b="1" dirty="0">
                <a:solidFill>
                  <a:schemeClr val="tx1"/>
                </a:solidFill>
              </a:rPr>
              <a:t>Главное — ее найти и сбросить с себя. </a:t>
            </a:r>
          </a:p>
        </p:txBody>
      </p:sp>
    </p:spTree>
    <p:extLst>
      <p:ext uri="{BB962C8B-B14F-4D97-AF65-F5344CB8AC3E}">
        <p14:creationId xmlns:p14="http://schemas.microsoft.com/office/powerpoint/2010/main" xmlns="" val="156046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7022" y="42862"/>
            <a:ext cx="7886700" cy="1325563"/>
          </a:xfrm>
        </p:spPr>
        <p:txBody>
          <a:bodyPr>
            <a:normAutofit/>
          </a:bodyPr>
          <a:lstStyle/>
          <a:p>
            <a:pPr algn="r"/>
            <a:r>
              <a:rPr lang="ru-RU" sz="3600" b="1" dirty="0" smtClean="0"/>
              <a:t>Грустный стих..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7022" y="832397"/>
            <a:ext cx="5882509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/>
              <a:t>Мне приснился грустный сон, </a:t>
            </a:r>
          </a:p>
          <a:p>
            <a:pPr marL="0" indent="0">
              <a:buNone/>
            </a:pPr>
            <a:r>
              <a:rPr lang="ru-RU" dirty="0"/>
              <a:t>Но я его забыл. </a:t>
            </a:r>
          </a:p>
          <a:p>
            <a:pPr marL="0" indent="0">
              <a:buNone/>
            </a:pPr>
            <a:r>
              <a:rPr lang="ru-RU" dirty="0"/>
              <a:t>Только помню, что во сне </a:t>
            </a:r>
          </a:p>
          <a:p>
            <a:pPr marL="0" indent="0">
              <a:buNone/>
            </a:pPr>
            <a:r>
              <a:rPr lang="ru-RU" dirty="0"/>
              <a:t>Я без мамы был.</a:t>
            </a:r>
          </a:p>
          <a:p>
            <a:pPr marL="0" indent="0">
              <a:buNone/>
            </a:pPr>
            <a:r>
              <a:rPr lang="ru-RU" dirty="0"/>
              <a:t> Мне не хочется играть </a:t>
            </a:r>
          </a:p>
          <a:p>
            <a:pPr marL="0" indent="0">
              <a:buNone/>
            </a:pPr>
            <a:r>
              <a:rPr lang="ru-RU" dirty="0"/>
              <a:t>И мультфильм смотреть.</a:t>
            </a:r>
          </a:p>
          <a:p>
            <a:pPr marL="0" indent="0">
              <a:buNone/>
            </a:pPr>
            <a:r>
              <a:rPr lang="ru-RU" dirty="0"/>
              <a:t> Даже битву рисовать,</a:t>
            </a:r>
          </a:p>
          <a:p>
            <a:pPr marL="0" indent="0">
              <a:buNone/>
            </a:pPr>
            <a:r>
              <a:rPr lang="ru-RU" dirty="0"/>
              <a:t> Даже песни петь. </a:t>
            </a:r>
          </a:p>
          <a:p>
            <a:pPr marL="0" indent="0">
              <a:buNone/>
            </a:pPr>
            <a:r>
              <a:rPr lang="ru-RU" dirty="0"/>
              <a:t>Ничему-то я не рад,</a:t>
            </a:r>
          </a:p>
          <a:p>
            <a:pPr marL="0" indent="0">
              <a:buNone/>
            </a:pPr>
            <a:r>
              <a:rPr lang="ru-RU" dirty="0"/>
              <a:t> Может, дождик виноват?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245" r="10651" b="6165"/>
          <a:stretch/>
        </p:blipFill>
        <p:spPr>
          <a:xfrm>
            <a:off x="5344510" y="974286"/>
            <a:ext cx="2364827" cy="471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0486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910" b="10796"/>
          <a:stretch/>
        </p:blipFill>
        <p:spPr>
          <a:xfrm flipH="1">
            <a:off x="1032249" y="1368433"/>
            <a:ext cx="3020205" cy="3203867"/>
          </a:xfrm>
          <a:prstGeom prst="rect">
            <a:avLst/>
          </a:prstGeom>
        </p:spPr>
      </p:pic>
      <p:sp>
        <p:nvSpPr>
          <p:cNvPr id="56" name="Пятно 2 55"/>
          <p:cNvSpPr/>
          <p:nvPr/>
        </p:nvSpPr>
        <p:spPr>
          <a:xfrm>
            <a:off x="4052454" y="1119352"/>
            <a:ext cx="4319036" cy="3702031"/>
          </a:xfrm>
          <a:prstGeom prst="irregularSeal2">
            <a:avLst/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b="1" dirty="0"/>
              <a:t>Игра  «Я </a:t>
            </a:r>
            <a:r>
              <a:rPr lang="ru-RU" sz="2800" b="1" dirty="0" smtClean="0"/>
              <a:t>грущу </a:t>
            </a:r>
            <a:r>
              <a:rPr lang="ru-RU" sz="2800" b="1" dirty="0"/>
              <a:t>когда…»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931061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392" t="16632" r="21437" b="20032"/>
          <a:stretch/>
        </p:blipFill>
        <p:spPr bwMode="auto">
          <a:xfrm>
            <a:off x="309075" y="258248"/>
            <a:ext cx="8668671" cy="62155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406" y="4683250"/>
            <a:ext cx="1578142" cy="16759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25624" y="5307704"/>
            <a:ext cx="1578142" cy="16759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23052" y="4214788"/>
            <a:ext cx="1578142" cy="167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833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Нарисуй грусть…</a:t>
            </a:r>
            <a:endParaRPr lang="ru-RU" sz="3600" b="1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068" t="28265" r="52838" b="39968"/>
          <a:stretch/>
        </p:blipFill>
        <p:spPr bwMode="auto">
          <a:xfrm>
            <a:off x="176532" y="1411435"/>
            <a:ext cx="3788893" cy="51729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Объект 3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668" t="27608" r="36376" b="40625"/>
          <a:stretch/>
        </p:blipFill>
        <p:spPr bwMode="auto">
          <a:xfrm>
            <a:off x="5390079" y="1351072"/>
            <a:ext cx="3503221" cy="51729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69055" y="704741"/>
            <a:ext cx="38141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Нарисуй радость…</a:t>
            </a:r>
            <a:endParaRPr lang="ru-RU" sz="3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32858" y="4702085"/>
            <a:ext cx="2438405" cy="2438405"/>
          </a:xfrm>
          <a:prstGeom prst="rect">
            <a:avLst/>
          </a:prstGeom>
        </p:spPr>
      </p:pic>
      <p:sp>
        <p:nvSpPr>
          <p:cNvPr id="8" name="Облако 7"/>
          <p:cNvSpPr/>
          <p:nvPr/>
        </p:nvSpPr>
        <p:spPr>
          <a:xfrm>
            <a:off x="3432858" y="3431465"/>
            <a:ext cx="2606262" cy="127062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Надо спасти страну Грусти!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9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/>
              <a:t>Ритуал прощания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6733" y="1462089"/>
            <a:ext cx="6239741" cy="408839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/>
              <a:t>	</a:t>
            </a:r>
            <a:r>
              <a:rPr lang="ru-RU" sz="3100" b="1" dirty="0">
                <a:solidFill>
                  <a:srgbClr val="893BCD"/>
                </a:solidFill>
              </a:rPr>
              <a:t>Мы попрыгаем </a:t>
            </a:r>
            <a:r>
              <a:rPr lang="ru-RU" sz="3100" b="1" dirty="0" smtClean="0">
                <a:solidFill>
                  <a:srgbClr val="893BCD"/>
                </a:solidFill>
              </a:rPr>
              <a:t>немножко  </a:t>
            </a:r>
            <a:endParaRPr lang="ru-RU" sz="3100" b="1" dirty="0" smtClean="0">
              <a:solidFill>
                <a:srgbClr val="893BCD"/>
              </a:solidFill>
            </a:endParaRPr>
          </a:p>
          <a:p>
            <a:pPr marL="0" indent="0" algn="ctr">
              <a:buNone/>
            </a:pPr>
            <a:r>
              <a:rPr lang="ru-RU" sz="2100" dirty="0" smtClean="0"/>
              <a:t>(</a:t>
            </a:r>
            <a:r>
              <a:rPr lang="ru-RU" sz="2100" dirty="0"/>
              <a:t>дети подпрыгивают на стульях).</a:t>
            </a:r>
          </a:p>
          <a:p>
            <a:pPr marL="0" indent="0" algn="ctr">
              <a:buNone/>
            </a:pPr>
            <a:r>
              <a:rPr lang="ru-RU" dirty="0"/>
              <a:t>	</a:t>
            </a:r>
            <a:r>
              <a:rPr lang="ru-RU" sz="3100" b="1" dirty="0">
                <a:solidFill>
                  <a:srgbClr val="893BCD"/>
                </a:solidFill>
              </a:rPr>
              <a:t>И похлопаем в ладоши </a:t>
            </a:r>
            <a:endParaRPr lang="ru-RU" sz="3100" b="1" dirty="0" smtClean="0">
              <a:solidFill>
                <a:srgbClr val="893BCD"/>
              </a:solidFill>
            </a:endParaRPr>
          </a:p>
          <a:p>
            <a:pPr marL="0" indent="0" algn="ctr">
              <a:buNone/>
            </a:pPr>
            <a:r>
              <a:rPr lang="ru-RU" sz="2100" dirty="0" smtClean="0"/>
              <a:t> </a:t>
            </a:r>
            <a:r>
              <a:rPr lang="ru-RU" sz="2100" dirty="0" smtClean="0"/>
              <a:t>( </a:t>
            </a:r>
            <a:r>
              <a:rPr lang="ru-RU" sz="2100" dirty="0"/>
              <a:t>хлопают в ладоши).</a:t>
            </a:r>
          </a:p>
          <a:p>
            <a:pPr marL="0" indent="0" algn="ctr">
              <a:buNone/>
            </a:pPr>
            <a:r>
              <a:rPr lang="ru-RU" dirty="0"/>
              <a:t>	</a:t>
            </a:r>
            <a:r>
              <a:rPr lang="ru-RU" sz="3100" b="1" dirty="0">
                <a:solidFill>
                  <a:srgbClr val="893BCD"/>
                </a:solidFill>
              </a:rPr>
              <a:t>А теперь мы покружились </a:t>
            </a:r>
            <a:endParaRPr lang="ru-RU" sz="3100" b="1" dirty="0" smtClean="0">
              <a:solidFill>
                <a:srgbClr val="893BCD"/>
              </a:solidFill>
            </a:endParaRPr>
          </a:p>
          <a:p>
            <a:pPr marL="0" indent="0" algn="ctr">
              <a:buNone/>
            </a:pPr>
            <a:r>
              <a:rPr lang="ru-RU" sz="2100" dirty="0" smtClean="0"/>
              <a:t>(</a:t>
            </a:r>
            <a:r>
              <a:rPr lang="ru-RU" sz="2100" dirty="0"/>
              <a:t>кружат головой</a:t>
            </a:r>
            <a:r>
              <a:rPr lang="ru-RU" sz="2100" dirty="0" smtClean="0"/>
              <a:t>).</a:t>
            </a:r>
            <a:endParaRPr lang="ru-RU" sz="2100" dirty="0"/>
          </a:p>
          <a:p>
            <a:pPr marL="0" indent="0" algn="ctr">
              <a:buNone/>
            </a:pPr>
            <a:r>
              <a:rPr lang="ru-RU" dirty="0"/>
              <a:t>	</a:t>
            </a:r>
            <a:r>
              <a:rPr lang="ru-RU" sz="3100" b="1" dirty="0">
                <a:solidFill>
                  <a:srgbClr val="893BCD"/>
                </a:solidFill>
              </a:rPr>
              <a:t>И на землю опустились </a:t>
            </a:r>
            <a:endParaRPr lang="ru-RU" sz="3100" b="1" dirty="0" smtClean="0">
              <a:solidFill>
                <a:srgbClr val="893BCD"/>
              </a:solidFill>
            </a:endParaRPr>
          </a:p>
          <a:p>
            <a:pPr marL="0" indent="0" algn="ctr">
              <a:buNone/>
            </a:pPr>
            <a:r>
              <a:rPr lang="ru-RU" sz="2100" dirty="0" smtClean="0"/>
              <a:t> </a:t>
            </a:r>
            <a:r>
              <a:rPr lang="ru-RU" sz="2100" dirty="0"/>
              <a:t>(ладошки на стол).</a:t>
            </a:r>
          </a:p>
          <a:p>
            <a:pPr marL="0" indent="0" algn="ctr">
              <a:buNone/>
            </a:pPr>
            <a:r>
              <a:rPr lang="ru-RU" dirty="0"/>
              <a:t>	</a:t>
            </a:r>
            <a:r>
              <a:rPr lang="ru-RU" sz="3100" b="1" dirty="0">
                <a:solidFill>
                  <a:srgbClr val="893BCD"/>
                </a:solidFill>
              </a:rPr>
              <a:t>Потянулись, потянулись  </a:t>
            </a:r>
            <a:endParaRPr lang="ru-RU" sz="3100" b="1" dirty="0" smtClean="0">
              <a:solidFill>
                <a:srgbClr val="893BCD"/>
              </a:solidFill>
            </a:endParaRPr>
          </a:p>
          <a:p>
            <a:pPr marL="0" indent="0" algn="ctr">
              <a:buNone/>
            </a:pPr>
            <a:r>
              <a:rPr lang="ru-RU" sz="2100" dirty="0" smtClean="0"/>
              <a:t>(</a:t>
            </a:r>
            <a:r>
              <a:rPr lang="ru-RU" sz="2100" dirty="0"/>
              <a:t>потягиваются)</a:t>
            </a:r>
            <a:r>
              <a:rPr lang="ru-RU" dirty="0"/>
              <a:t>.</a:t>
            </a:r>
          </a:p>
          <a:p>
            <a:pPr marL="0" indent="0" algn="ctr">
              <a:buNone/>
            </a:pPr>
            <a:r>
              <a:rPr lang="ru-RU" dirty="0"/>
              <a:t>	</a:t>
            </a:r>
            <a:r>
              <a:rPr lang="ru-RU" sz="3100" b="1" dirty="0">
                <a:solidFill>
                  <a:srgbClr val="893BCD"/>
                </a:solidFill>
              </a:rPr>
              <a:t>И друг другу улыбнулись  </a:t>
            </a:r>
            <a:endParaRPr lang="ru-RU" sz="3100" b="1" dirty="0" smtClean="0">
              <a:solidFill>
                <a:srgbClr val="893BCD"/>
              </a:solidFill>
            </a:endParaRPr>
          </a:p>
          <a:p>
            <a:pPr marL="0" indent="0" algn="ctr">
              <a:buNone/>
            </a:pPr>
            <a:r>
              <a:rPr lang="ru-RU" sz="1900" dirty="0" smtClean="0"/>
              <a:t>(</a:t>
            </a:r>
            <a:r>
              <a:rPr lang="ru-RU" sz="1900" dirty="0"/>
              <a:t>улыбаются).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4061" y="3955470"/>
            <a:ext cx="2438405" cy="243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91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62</Words>
  <Application>Microsoft Office PowerPoint</Application>
  <PresentationFormat>Экран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Путешествие с Гномиком Тимми Занятие 2</vt:lpstr>
      <vt:lpstr>Моё настроение утром</vt:lpstr>
      <vt:lpstr>Грустный стих..</vt:lpstr>
      <vt:lpstr>Слайд 4</vt:lpstr>
      <vt:lpstr>Слайд 5</vt:lpstr>
      <vt:lpstr>Нарисуй грусть…</vt:lpstr>
      <vt:lpstr>Ритуал прощания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ТАТТИ</cp:lastModifiedBy>
  <cp:revision>6</cp:revision>
  <dcterms:created xsi:type="dcterms:W3CDTF">2020-01-15T13:43:36Z</dcterms:created>
  <dcterms:modified xsi:type="dcterms:W3CDTF">2020-05-21T19:55:58Z</dcterms:modified>
</cp:coreProperties>
</file>